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1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29"/>
  </p:notesMasterIdLst>
  <p:handoutMasterIdLst>
    <p:handoutMasterId r:id="rId30"/>
  </p:handoutMasterIdLst>
  <p:sldIdLst>
    <p:sldId id="320" r:id="rId2"/>
    <p:sldId id="283" r:id="rId3"/>
    <p:sldId id="278" r:id="rId4"/>
    <p:sldId id="321" r:id="rId5"/>
    <p:sldId id="315" r:id="rId6"/>
    <p:sldId id="301" r:id="rId7"/>
    <p:sldId id="317" r:id="rId8"/>
    <p:sldId id="318" r:id="rId9"/>
    <p:sldId id="322" r:id="rId10"/>
    <p:sldId id="296" r:id="rId11"/>
    <p:sldId id="302" r:id="rId12"/>
    <p:sldId id="267" r:id="rId13"/>
    <p:sldId id="303" r:id="rId14"/>
    <p:sldId id="323" r:id="rId15"/>
    <p:sldId id="286" r:id="rId16"/>
    <p:sldId id="290" r:id="rId17"/>
    <p:sldId id="291" r:id="rId18"/>
    <p:sldId id="292" r:id="rId19"/>
    <p:sldId id="313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0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88D1"/>
    <a:srgbClr val="FF0000"/>
    <a:srgbClr val="FF00FF"/>
    <a:srgbClr val="00FF00"/>
    <a:srgbClr val="DB4549"/>
    <a:srgbClr val="D1282E"/>
    <a:srgbClr val="029EF4"/>
    <a:srgbClr val="000066"/>
    <a:srgbClr val="0288F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1" autoAdjust="0"/>
    <p:restoredTop sz="94545" autoAdjust="0"/>
  </p:normalViewPr>
  <p:slideViewPr>
    <p:cSldViewPr>
      <p:cViewPr varScale="1">
        <p:scale>
          <a:sx n="64" d="100"/>
          <a:sy n="64" d="100"/>
        </p:scale>
        <p:origin x="-932" y="-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E0BC2-E6BB-49CC-9EDE-6479E59A6D6D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799F4-FAFB-437C-B1F9-FE503852B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246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F0AE9-07F8-4889-98ED-A63CD1FB660B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3EEFA-D771-41B0-8196-576C5E5360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52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EEFA-D771-41B0-8196-576C5E5360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28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EEFA-D771-41B0-8196-576C5E5360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36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signature</a:t>
            </a:r>
            <a:r>
              <a:rPr lang="en-US" baseline="0" dirty="0" smtClean="0"/>
              <a:t> block at the end of doc and highlight the signature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3EEFA-D771-41B0-8196-576C5E5360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74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E1D02-177E-4101-A1C4-3DB5AC63FA63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C729FF-A09D-4568-BFC0-866B71AADB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E1D02-177E-4101-A1C4-3DB5AC63FA63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29FF-A09D-4568-BFC0-866B71AADB9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lide Number Placeholder 17"/>
          <p:cNvSpPr txBox="1">
            <a:spLocks/>
          </p:cNvSpPr>
          <p:nvPr userDrawn="1"/>
        </p:nvSpPr>
        <p:spPr>
          <a:xfrm>
            <a:off x="152400" y="6492502"/>
            <a:ext cx="8839201" cy="264420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kumimoji="0"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8385048" algn="r"/>
              </a:tabLst>
              <a:defRPr/>
            </a:pPr>
            <a:r>
              <a:rPr lang="en-US" sz="1800" b="1" cap="small" dirty="0" smtClean="0">
                <a:solidFill>
                  <a:prstClr val="white"/>
                </a:solidFill>
              </a:rPr>
              <a:t>	</a:t>
            </a:r>
          </a:p>
          <a:p>
            <a:pPr algn="l">
              <a:tabLst>
                <a:tab pos="8839200" algn="r"/>
              </a:tabLst>
              <a:defRPr/>
            </a:pPr>
            <a:r>
              <a:rPr lang="en-US" sz="1200" b="1" cap="small" dirty="0" smtClean="0">
                <a:solidFill>
                  <a:prstClr val="white"/>
                </a:solidFill>
              </a:rPr>
              <a:t>Item Th24b– CDP Application number 3-14-1172	Slide </a:t>
            </a:r>
            <a:fld id="{1DFB20BF-C74C-4325-BE5D-EC7F38B6CD91}" type="slidenum">
              <a:rPr lang="en-US" sz="1200" b="1" smtClean="0">
                <a:solidFill>
                  <a:prstClr val="white"/>
                </a:solidFill>
              </a:rPr>
              <a:pPr algn="l">
                <a:tabLst>
                  <a:tab pos="8839200" algn="r"/>
                </a:tabLst>
                <a:defRPr/>
              </a:pPr>
              <a:t>‹#›</a:t>
            </a:fld>
            <a:endParaRPr lang="en-US" sz="1200" b="1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E1D02-177E-4101-A1C4-3DB5AC63FA63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4C729FF-A09D-4568-BFC0-866B71AADB9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E1D02-177E-4101-A1C4-3DB5AC63FA63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29FF-A09D-4568-BFC0-866B71AADB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E1D02-177E-4101-A1C4-3DB5AC63FA63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29FF-A09D-4568-BFC0-866B71AADB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E1D02-177E-4101-A1C4-3DB5AC63FA63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29FF-A09D-4568-BFC0-866B71AADB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E1D02-177E-4101-A1C4-3DB5AC63FA63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29FF-A09D-4568-BFC0-866B71AADB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E1D02-177E-4101-A1C4-3DB5AC63FA63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29FF-A09D-4568-BFC0-866B71AADB9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E1D02-177E-4101-A1C4-3DB5AC63FA63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C729FF-A09D-4568-BFC0-866B71AADB9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E1D02-177E-4101-A1C4-3DB5AC63FA63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29FF-A09D-4568-BFC0-866B71AADB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E1D02-177E-4101-A1C4-3DB5AC63FA63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729FF-A09D-4568-BFC0-866B71AADB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25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28EDC">
                <a:alpha val="82353"/>
              </a:srgbClr>
            </a:gs>
            <a:gs pos="100000">
              <a:srgbClr val="0271A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3FE1D02-177E-4101-A1C4-3DB5AC63FA63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84C729FF-A09D-4568-BFC0-866B71AADB9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>
            <a:spLocks/>
          </p:cNvSpPr>
          <p:nvPr userDrawn="1"/>
        </p:nvSpPr>
        <p:spPr bwMode="auto">
          <a:xfrm>
            <a:off x="-9525" y="-7143"/>
            <a:ext cx="9163050" cy="46434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0" name="Freeform 9"/>
          <p:cNvSpPr>
            <a:spLocks/>
          </p:cNvSpPr>
          <p:nvPr userDrawn="1"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srgbClr val="00206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7" r:id="rId21"/>
    <p:sldLayoutId id="2147483728" r:id="rId22"/>
    <p:sldLayoutId id="2147483729" r:id="rId23"/>
    <p:sldLayoutId id="2147483730" r:id="rId24"/>
    <p:sldLayoutId id="2147483732" r:id="rId25"/>
    <p:sldLayoutId id="2147483734" r:id="rId26"/>
    <p:sldLayoutId id="2147483735" r:id="rId27"/>
    <p:sldLayoutId id="2147483736" r:id="rId28"/>
    <p:sldLayoutId id="2147483738" r:id="rId29"/>
    <p:sldLayoutId id="2147483739" r:id="rId30"/>
    <p:sldLayoutId id="2147483741" r:id="rId31"/>
    <p:sldLayoutId id="2147483742" r:id="rId32"/>
    <p:sldLayoutId id="2147483743" r:id="rId33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7.png"/><Relationship Id="rId3" Type="http://schemas.openxmlformats.org/officeDocument/2006/relationships/image" Target="../media/image3.jpeg"/><Relationship Id="rId21" Type="http://schemas.openxmlformats.org/officeDocument/2006/relationships/image" Target="../media/image19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6.jpeg"/><Relationship Id="rId2" Type="http://schemas.openxmlformats.org/officeDocument/2006/relationships/image" Target="../media/image2.jpeg"/><Relationship Id="rId16" Type="http://schemas.openxmlformats.org/officeDocument/2006/relationships/image" Target="../media/image15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microsoft.com/office/2007/relationships/hdphoto" Target="../media/hdphoto1.wdp"/><Relationship Id="rId23" Type="http://schemas.openxmlformats.org/officeDocument/2006/relationships/image" Target="../media/image21.png"/><Relationship Id="rId10" Type="http://schemas.openxmlformats.org/officeDocument/2006/relationships/image" Target="../media/image10.jpeg"/><Relationship Id="rId19" Type="http://schemas.microsoft.com/office/2007/relationships/hdphoto" Target="../media/hdphoto2.wdp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png"/><Relationship Id="rId22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4.png"/><Relationship Id="rId4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0.xml"/><Relationship Id="rId5" Type="http://schemas.openxmlformats.org/officeDocument/2006/relationships/hyperlink" Target="http://www.californiacoastline.org/" TargetMode="Externa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4.png"/><Relationship Id="rId5" Type="http://schemas.openxmlformats.org/officeDocument/2006/relationships/image" Target="../media/image42.pn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4.pn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4.png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4.png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4.png"/><Relationship Id="rId4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6.xml"/><Relationship Id="rId5" Type="http://schemas.openxmlformats.org/officeDocument/2006/relationships/hyperlink" Target="http://www.californiacoastline.org/" TargetMode="Externa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7.xml"/><Relationship Id="rId5" Type="http://schemas.openxmlformats.org/officeDocument/2006/relationships/hyperlink" Target="http://www.californiacoastline.org/" TargetMode="Externa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4.png"/><Relationship Id="rId4" Type="http://schemas.microsoft.com/office/2007/relationships/hdphoto" Target="../media/hdphoto8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9.xml"/><Relationship Id="rId5" Type="http://schemas.openxmlformats.org/officeDocument/2006/relationships/hyperlink" Target="http://www.californiacoastline.org/" TargetMode="Externa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0.xml"/><Relationship Id="rId5" Type="http://schemas.openxmlformats.org/officeDocument/2006/relationships/hyperlink" Target="http://www.californiacoastline.org/" TargetMode="Externa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1.xml"/><Relationship Id="rId5" Type="http://schemas.openxmlformats.org/officeDocument/2006/relationships/hyperlink" Target="http://www.californiacoastline.org/" TargetMode="Externa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2.xml"/><Relationship Id="rId5" Type="http://schemas.openxmlformats.org/officeDocument/2006/relationships/hyperlink" Target="http://www.californiacoastline.org/" TargetMode="Externa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G:\Public Education\photocontest\Photo Contest 2018\winners with captions\Viewers Choice Winner Pankaj Bhargav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8" b="29302"/>
          <a:stretch/>
        </p:blipFill>
        <p:spPr bwMode="auto">
          <a:xfrm>
            <a:off x="3256237" y="5559267"/>
            <a:ext cx="2968031" cy="129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358170" y="6698473"/>
            <a:ext cx="8460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Pankaj Bhargava</a:t>
            </a:r>
            <a:endParaRPr lang="en-US" sz="600" dirty="0">
              <a:solidFill>
                <a:schemeClr val="bg1"/>
              </a:solidFill>
            </a:endParaRPr>
          </a:p>
        </p:txBody>
      </p:sp>
      <p:pic>
        <p:nvPicPr>
          <p:cNvPr id="9" name="Picture 13" descr="G:\Public Education\photocontest\Photo Contest 2018\All photo entries 2018\5b4ff1587eac1-Silverman_Pelica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9" t="-48375" r="34455" b="48375"/>
          <a:stretch/>
        </p:blipFill>
        <p:spPr bwMode="auto">
          <a:xfrm>
            <a:off x="5360365" y="3266501"/>
            <a:ext cx="856103" cy="229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G:\Public Education\photocontest\Photo Contest 2018\All photo entries 2018\5b291071162ad-Avila_Frontera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46" y="4495800"/>
            <a:ext cx="1490349" cy="100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G:\Public Education\photocontest\Photo Contest 2018\All photo entries 2018\5b2beeb094f23-IMG_0970-Copy_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752"/>
          <a:stretch/>
        </p:blipFill>
        <p:spPr bwMode="auto">
          <a:xfrm>
            <a:off x="3256238" y="1828800"/>
            <a:ext cx="2123177" cy="107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G:\Public Education\photocontest\Photo Contest 2018\All photo entries 2018\5b350bfb51c15-Chihara-Solitud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1" t="22297" r="311" b="-5638"/>
          <a:stretch/>
        </p:blipFill>
        <p:spPr bwMode="auto">
          <a:xfrm>
            <a:off x="5358170" y="1022724"/>
            <a:ext cx="3786016" cy="225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G:\Public Education\photocontest\Photo Contest 2018\All photo entries 2018\5b36aa819674c-Russell-BowlingBallBeach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" t="-694" r="6" b="32159"/>
          <a:stretch/>
        </p:blipFill>
        <p:spPr bwMode="auto">
          <a:xfrm>
            <a:off x="6224269" y="5549098"/>
            <a:ext cx="2919731" cy="130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G:\Public Education\photocontest\Photo Contest 2018\All photo entries 2018\5b4d61e16e3f6-DJI_0014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45" t="423" b="1"/>
          <a:stretch/>
        </p:blipFill>
        <p:spPr bwMode="auto">
          <a:xfrm>
            <a:off x="7162801" y="0"/>
            <a:ext cx="1980399" cy="107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1" descr="G:\Public Education\photocontest\Photo Contest 2018\winners with captions\2nd-Ronnie-Goyette_SnowyEgr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92" r="-348"/>
          <a:stretch/>
        </p:blipFill>
        <p:spPr bwMode="auto">
          <a:xfrm>
            <a:off x="-2" y="0"/>
            <a:ext cx="3352802" cy="232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8660603" y="6673333"/>
            <a:ext cx="55959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Al Russell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49745" y="2587586"/>
            <a:ext cx="66470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Carol </a:t>
            </a:r>
            <a:r>
              <a:rPr lang="en-US" sz="600" dirty="0" err="1" smtClean="0">
                <a:solidFill>
                  <a:schemeClr val="bg1"/>
                </a:solidFill>
              </a:rPr>
              <a:t>Chihara</a:t>
            </a:r>
            <a:endParaRPr lang="en-US" sz="600" dirty="0">
              <a:solidFill>
                <a:schemeClr val="bg1"/>
              </a:solidFill>
            </a:endParaRPr>
          </a:p>
        </p:txBody>
      </p:sp>
      <p:pic>
        <p:nvPicPr>
          <p:cNvPr id="18" name="Picture 7" descr="G:\Public Education\photocontest\Photo Contest 2018\All photo entries 2018\5b1ee31d958e8-Husby_Oceansid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887782"/>
            <a:ext cx="1447800" cy="100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G:\Public Education\photocontest\Photo Contest 2018\winners with captions\1st-Kelp-Pt-Lobos-Bruce-Sud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" t="17452" r="-103" b="337"/>
          <a:stretch/>
        </p:blipFill>
        <p:spPr bwMode="auto">
          <a:xfrm>
            <a:off x="3256238" y="0"/>
            <a:ext cx="2123177" cy="232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G:\Public Education\photocontest\Photo Contest 2018\All photo entries 2018\5b4e61a9e824b-Bauman-HMBStateBeach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8" y="1950378"/>
            <a:ext cx="3258176" cy="217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G:\Public Education\photocontest\Photo Contest 2018\winners with captions\HM-Alex-Braud_Hendrys_Beach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338" b="1060"/>
          <a:stretch/>
        </p:blipFill>
        <p:spPr bwMode="auto">
          <a:xfrm>
            <a:off x="3256237" y="3263168"/>
            <a:ext cx="2123178" cy="229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G:\Public Education\photocontest\Photo Contest 2018\All photo entries 2018\5b52742dd616b-Lapworth-PoointArenaLighthouse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94" t="-49111" r="22630" b="49111"/>
          <a:stretch/>
        </p:blipFill>
        <p:spPr bwMode="auto">
          <a:xfrm>
            <a:off x="6224269" y="3263169"/>
            <a:ext cx="1471931" cy="232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5" descr="G:\Public Education\photocontest\Photo Contest 2018\winners with captions\HM-Douglas-Croft_MontereyBa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" t="1022" r="-795" b="3010"/>
          <a:stretch/>
        </p:blipFill>
        <p:spPr bwMode="auto">
          <a:xfrm>
            <a:off x="5379415" y="0"/>
            <a:ext cx="2011983" cy="108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G:\Public Education\photocontest\Photo Contest 2017\2017 winners--credits for web\1st-alt-PolarBearBrr_Cayucos-Danna-Dykstra-Coy.jp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9" r="2117"/>
          <a:stretch/>
        </p:blipFill>
        <p:spPr bwMode="auto">
          <a:xfrm>
            <a:off x="1524001" y="5205439"/>
            <a:ext cx="1732237" cy="165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1" descr="G:\Public Education\photocontest\Photo Contest 2018\All photo entries 2018\5b3a69bcd9399-DAVIDFREEMAN_LAJOLLA-1.jp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83" b="-1"/>
          <a:stretch/>
        </p:blipFill>
        <p:spPr bwMode="auto">
          <a:xfrm>
            <a:off x="656079" y="4499457"/>
            <a:ext cx="1490067" cy="72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G:\Public Education\photocontest\Photo Contest 2016\winning photos with captions\viewers choice Matthew Pfeifer boardwalk caption.jpg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0" t="2650" b="194"/>
          <a:stretch/>
        </p:blipFill>
        <p:spPr bwMode="auto">
          <a:xfrm>
            <a:off x="-1938" y="5210420"/>
            <a:ext cx="2148084" cy="164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G:\Public Education\photocontest\Photo Contest 2018\All photo entries 2018\5b1b5e326a773-P5260075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9458"/>
            <a:ext cx="941307" cy="70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-57152" y="5073134"/>
            <a:ext cx="8001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Maria Lippert</a:t>
            </a:r>
            <a:endParaRPr lang="en-US" sz="600" dirty="0">
              <a:solidFill>
                <a:schemeClr val="bg1"/>
              </a:solidFill>
            </a:endParaRPr>
          </a:p>
        </p:txBody>
      </p:sp>
      <p:pic>
        <p:nvPicPr>
          <p:cNvPr id="29" name="Picture 6" descr="G:\Public Education\photocontest\Photo Contest 2018\All photo entries 2018\5b1c8fbaf0f1f-Croft_MossLanding_Otter.jpg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" t="-24754" r="22955" b="24754"/>
          <a:stretch/>
        </p:blipFill>
        <p:spPr bwMode="auto">
          <a:xfrm>
            <a:off x="7696201" y="4086767"/>
            <a:ext cx="1447800" cy="149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712839" y="5390376"/>
            <a:ext cx="7238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Douglass Croft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20283" y="5029047"/>
            <a:ext cx="85369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err="1" smtClean="0">
                <a:solidFill>
                  <a:schemeClr val="bg1"/>
                </a:solidFill>
              </a:rPr>
              <a:t>Josheph</a:t>
            </a:r>
            <a:r>
              <a:rPr lang="en-US" sz="600" dirty="0" smtClean="0">
                <a:solidFill>
                  <a:schemeClr val="bg1"/>
                </a:solidFill>
              </a:rPr>
              <a:t> </a:t>
            </a:r>
            <a:r>
              <a:rPr lang="en-US" sz="600" dirty="0" err="1" smtClean="0">
                <a:solidFill>
                  <a:schemeClr val="bg1"/>
                </a:solidFill>
              </a:rPr>
              <a:t>Fronteras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93469" y="2701540"/>
            <a:ext cx="66470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Linda </a:t>
            </a:r>
            <a:r>
              <a:rPr lang="en-US" sz="600" dirty="0" err="1" smtClean="0">
                <a:solidFill>
                  <a:schemeClr val="bg1"/>
                </a:solidFill>
              </a:rPr>
              <a:t>Dron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91537" y="3934172"/>
            <a:ext cx="66470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Ariel Bauman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478499" y="853547"/>
            <a:ext cx="66470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Robert Smith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96200" y="2886206"/>
            <a:ext cx="7238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Jason </a:t>
            </a:r>
            <a:r>
              <a:rPr lang="en-US" sz="600" dirty="0" err="1" smtClean="0">
                <a:solidFill>
                  <a:schemeClr val="bg1"/>
                </a:solidFill>
              </a:rPr>
              <a:t>Husby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07695" y="868894"/>
            <a:ext cx="78370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Douglass Croft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275344" y="5390376"/>
            <a:ext cx="66470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Bill </a:t>
            </a:r>
            <a:r>
              <a:rPr lang="en-US" sz="600" dirty="0" err="1" smtClean="0">
                <a:solidFill>
                  <a:schemeClr val="bg1"/>
                </a:solidFill>
              </a:rPr>
              <a:t>Lapworth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-1937" y="1828800"/>
            <a:ext cx="9145938" cy="27149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379415" y="5364432"/>
            <a:ext cx="82482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Arnold Silverman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69882" y="5036512"/>
            <a:ext cx="74503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David Freeman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465367" y="3972580"/>
            <a:ext cx="6566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December </a:t>
            </a:r>
            <a:r>
              <a:rPr lang="en-US" sz="2000" dirty="0"/>
              <a:t>14, 2018 </a:t>
            </a:r>
            <a:r>
              <a:rPr lang="en-US" sz="2000" dirty="0" smtClean="0"/>
              <a:t>Item </a:t>
            </a:r>
            <a:r>
              <a:rPr lang="en-US" sz="2000" dirty="0"/>
              <a:t>F 5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465367" y="1948720"/>
            <a:ext cx="64539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rgbClr val="0288D1"/>
                </a:solidFill>
              </a:rPr>
              <a:t>STATEWIDE REPORT</a:t>
            </a:r>
          </a:p>
        </p:txBody>
      </p:sp>
      <p:pic>
        <p:nvPicPr>
          <p:cNvPr id="2050" name="Picture 2" descr="http://testweb.coastal.ca.gov/images/logos/blue_ccc_mark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81" y="1877055"/>
            <a:ext cx="1872958" cy="187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47"/>
          <p:cNvSpPr/>
          <p:nvPr/>
        </p:nvSpPr>
        <p:spPr>
          <a:xfrm>
            <a:off x="2492624" y="2965420"/>
            <a:ext cx="65771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Hollister </a:t>
            </a:r>
            <a:r>
              <a:rPr lang="en-US" sz="3200" dirty="0"/>
              <a:t>Ranch Access </a:t>
            </a:r>
            <a:r>
              <a:rPr lang="en-US" sz="3200" dirty="0" smtClean="0"/>
              <a:t>Program Informational Report</a:t>
            </a:r>
            <a:endParaRPr lang="en-US" sz="3200" dirty="0"/>
          </a:p>
        </p:txBody>
      </p:sp>
      <p:sp>
        <p:nvSpPr>
          <p:cNvPr id="44" name="Rectangle 43"/>
          <p:cNvSpPr/>
          <p:nvPr/>
        </p:nvSpPr>
        <p:spPr>
          <a:xfrm>
            <a:off x="138085" y="2797484"/>
            <a:ext cx="395315" cy="84999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286000" y="2794863"/>
            <a:ext cx="6872829" cy="117748"/>
          </a:xfrm>
          <a:prstGeom prst="rect">
            <a:avLst/>
          </a:prstGeom>
          <a:solidFill>
            <a:srgbClr val="0288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0" y="2797485"/>
            <a:ext cx="533400" cy="115126"/>
          </a:xfrm>
          <a:prstGeom prst="rect">
            <a:avLst/>
          </a:prstGeom>
          <a:solidFill>
            <a:srgbClr val="0288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3200400" y="5410200"/>
            <a:ext cx="82482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>
                <a:solidFill>
                  <a:schemeClr val="bg1"/>
                </a:solidFill>
              </a:rPr>
              <a:t>Alex </a:t>
            </a:r>
            <a:r>
              <a:rPr lang="en-US" sz="600" dirty="0" err="1" smtClean="0">
                <a:solidFill>
                  <a:schemeClr val="bg1"/>
                </a:solidFill>
              </a:rPr>
              <a:t>Braud</a:t>
            </a:r>
            <a:endParaRPr lang="en-US" sz="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47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35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Rectangle 35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/>
          <p:nvPr/>
        </p:nvPicPr>
        <p:blipFill rotWithShape="1">
          <a:blip r:embed="rId4"/>
          <a:srcRect l="26679" t="38740" r="24440" b="25459"/>
          <a:stretch/>
        </p:blipFill>
        <p:spPr bwMode="auto">
          <a:xfrm>
            <a:off x="1" y="0"/>
            <a:ext cx="9144000" cy="41545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05360" y="4343399"/>
            <a:ext cx="865718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Hollister Ranch, Santa Barbara County </a:t>
            </a:r>
          </a:p>
          <a:p>
            <a:pPr algn="ctr"/>
            <a:endParaRPr lang="en-US" sz="2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14,000 Acres - 8.5 Miles Of Coastline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lide Number Placeholder 17"/>
          <p:cNvSpPr txBox="1">
            <a:spLocks/>
          </p:cNvSpPr>
          <p:nvPr/>
        </p:nvSpPr>
        <p:spPr>
          <a:xfrm>
            <a:off x="914400" y="6414692"/>
            <a:ext cx="2819400" cy="201682"/>
          </a:xfrm>
          <a:prstGeom prst="rect">
            <a:avLst/>
          </a:prstGeom>
        </p:spPr>
        <p:txBody>
          <a:bodyPr vert="horz" lIns="0" tIns="0" rIns="0" bIns="0" anchor="t" anchorCtr="0"/>
          <a:lstStyle>
            <a:defPPr>
              <a:defRPr lang="en-US"/>
            </a:defPPr>
            <a:lvl1pPr marL="0" algn="r" defTabSz="914400" rtl="0" eaLnBrk="1" latinLnBrk="0" hangingPunct="1">
              <a:defRPr kumimoji="0"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8385048" algn="r"/>
              </a:tabLst>
              <a:defRPr/>
            </a:pPr>
            <a:r>
              <a:rPr lang="en-US" sz="1200" b="1" cap="small" dirty="0" smtClean="0">
                <a:solidFill>
                  <a:prstClr val="white"/>
                </a:solidFill>
              </a:rPr>
              <a:t>California Coastal Commission	</a:t>
            </a:r>
          </a:p>
        </p:txBody>
      </p:sp>
      <p:sp>
        <p:nvSpPr>
          <p:cNvPr id="28" name="Slide Number Placeholder 17"/>
          <p:cNvSpPr txBox="1">
            <a:spLocks/>
          </p:cNvSpPr>
          <p:nvPr/>
        </p:nvSpPr>
        <p:spPr>
          <a:xfrm>
            <a:off x="916595" y="6655434"/>
            <a:ext cx="2272389" cy="183764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kumimoji="0"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8385048" algn="r"/>
              </a:tabLst>
              <a:defRPr/>
            </a:pPr>
            <a:r>
              <a:rPr lang="en-US" sz="1200" b="1" cap="small" dirty="0" smtClean="0">
                <a:solidFill>
                  <a:prstClr val="white"/>
                </a:solidFill>
              </a:rPr>
              <a:t>Statewide </a:t>
            </a:r>
            <a:r>
              <a:rPr lang="en-US" sz="1200" b="1" cap="small" dirty="0">
                <a:solidFill>
                  <a:prstClr val="white"/>
                </a:solidFill>
              </a:rPr>
              <a:t>report– item F 5</a:t>
            </a:r>
            <a:r>
              <a:rPr lang="en-US" sz="1200" b="1" cap="small" dirty="0" smtClean="0">
                <a:solidFill>
                  <a:prstClr val="white"/>
                </a:solidFill>
              </a:rPr>
              <a:t>	</a:t>
            </a:r>
            <a:endParaRPr lang="en-US" sz="1200" b="1" dirty="0">
              <a:solidFill>
                <a:prstClr val="white"/>
              </a:solidFill>
            </a:endParaRPr>
          </a:p>
        </p:txBody>
      </p:sp>
      <p:pic>
        <p:nvPicPr>
          <p:cNvPr id="29" name="Picture 3" descr="C:\Users\emartinez\Desktop\white_ccc_mark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97" y="6247995"/>
            <a:ext cx="610005" cy="61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809826" y="6590507"/>
            <a:ext cx="833417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6589153"/>
            <a:ext cx="2667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382000" y="6599919"/>
            <a:ext cx="763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485632" algn="r"/>
              </a:tabLst>
              <a:defRPr/>
            </a:pPr>
            <a:r>
              <a:rPr lang="en-US" sz="1200" b="1" cap="small" dirty="0">
                <a:solidFill>
                  <a:prstClr val="white"/>
                </a:solidFill>
                <a:latin typeface="+mj-lt"/>
              </a:rPr>
              <a:t>Slide </a:t>
            </a:r>
            <a:fld id="{1DFB20BF-C74C-4325-BE5D-EC7F38B6CD91}" type="slidenum">
              <a:rPr lang="en-US" sz="1200" b="1" cap="small">
                <a:solidFill>
                  <a:prstClr val="white"/>
                </a:solidFill>
                <a:latin typeface="+mj-lt"/>
              </a:rPr>
              <a:pPr>
                <a:tabLst>
                  <a:tab pos="8485632" algn="r"/>
                </a:tabLst>
                <a:defRPr/>
              </a:pPr>
              <a:t>2</a:t>
            </a:fld>
            <a:endParaRPr lang="en-US" sz="1200" b="1" cap="small" dirty="0">
              <a:solidFill>
                <a:prstClr val="whit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7151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43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 43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28601" y="152400"/>
            <a:ext cx="882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j-lt"/>
              </a:rPr>
              <a:t>GAVIOTA AREA OF SANTA BARBARA COUNTY</a:t>
            </a:r>
            <a:endParaRPr lang="en-US" sz="3600" b="1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1026" name="Picture 2" descr="\\WHITETIP\Groups\CCC All Staff Files\Hollister Ranch\CCC graphics\Hollister Ranch Beaches_Gaviota Are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2" b="664"/>
          <a:stretch/>
        </p:blipFill>
        <p:spPr bwMode="auto">
          <a:xfrm>
            <a:off x="5316" y="0"/>
            <a:ext cx="9159950" cy="610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Slide Number Placeholder 17"/>
          <p:cNvSpPr txBox="1">
            <a:spLocks/>
          </p:cNvSpPr>
          <p:nvPr/>
        </p:nvSpPr>
        <p:spPr>
          <a:xfrm>
            <a:off x="914400" y="6414692"/>
            <a:ext cx="2819400" cy="201682"/>
          </a:xfrm>
          <a:prstGeom prst="rect">
            <a:avLst/>
          </a:prstGeom>
        </p:spPr>
        <p:txBody>
          <a:bodyPr vert="horz" lIns="0" tIns="0" rIns="0" bIns="0" anchor="t" anchorCtr="0"/>
          <a:lstStyle>
            <a:defPPr>
              <a:defRPr lang="en-US"/>
            </a:defPPr>
            <a:lvl1pPr marL="0" algn="r" defTabSz="914400" rtl="0" eaLnBrk="1" latinLnBrk="0" hangingPunct="1">
              <a:defRPr kumimoji="0"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8385048" algn="r"/>
              </a:tabLst>
              <a:defRPr/>
            </a:pPr>
            <a:r>
              <a:rPr lang="en-US" sz="1200" b="1" cap="small" dirty="0" smtClean="0">
                <a:solidFill>
                  <a:prstClr val="white"/>
                </a:solidFill>
              </a:rPr>
              <a:t>California Coastal Commission	</a:t>
            </a:r>
          </a:p>
        </p:txBody>
      </p:sp>
      <p:sp>
        <p:nvSpPr>
          <p:cNvPr id="37" name="Slide Number Placeholder 17"/>
          <p:cNvSpPr txBox="1">
            <a:spLocks/>
          </p:cNvSpPr>
          <p:nvPr/>
        </p:nvSpPr>
        <p:spPr>
          <a:xfrm>
            <a:off x="916595" y="6655434"/>
            <a:ext cx="2272389" cy="183764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kumimoji="0"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8385048" algn="r"/>
              </a:tabLst>
              <a:defRPr/>
            </a:pPr>
            <a:r>
              <a:rPr lang="en-US" sz="1200" b="1" cap="small" dirty="0" smtClean="0">
                <a:solidFill>
                  <a:prstClr val="white"/>
                </a:solidFill>
              </a:rPr>
              <a:t>Statewide </a:t>
            </a:r>
            <a:r>
              <a:rPr lang="en-US" sz="1200" b="1" cap="small" dirty="0">
                <a:solidFill>
                  <a:prstClr val="white"/>
                </a:solidFill>
              </a:rPr>
              <a:t>report– item F 5</a:t>
            </a:r>
            <a:r>
              <a:rPr lang="en-US" sz="1200" b="1" cap="small" dirty="0" smtClean="0">
                <a:solidFill>
                  <a:prstClr val="white"/>
                </a:solidFill>
              </a:rPr>
              <a:t>	</a:t>
            </a:r>
            <a:endParaRPr lang="en-US" sz="1200" b="1" dirty="0">
              <a:solidFill>
                <a:prstClr val="white"/>
              </a:solidFill>
            </a:endParaRPr>
          </a:p>
        </p:txBody>
      </p:sp>
      <p:pic>
        <p:nvPicPr>
          <p:cNvPr id="38" name="Picture 3" descr="C:\Users\emartinez\Desktop\white_ccc_mark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97" y="6247995"/>
            <a:ext cx="610005" cy="61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809826" y="6590507"/>
            <a:ext cx="833417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0" y="6589153"/>
            <a:ext cx="2667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8382000" y="6599919"/>
            <a:ext cx="763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485632" algn="r"/>
              </a:tabLst>
              <a:defRPr/>
            </a:pPr>
            <a:r>
              <a:rPr lang="en-US" sz="1200" b="1" cap="small" dirty="0">
                <a:solidFill>
                  <a:prstClr val="white"/>
                </a:solidFill>
                <a:latin typeface="+mj-lt"/>
              </a:rPr>
              <a:t>Slide </a:t>
            </a:r>
            <a:fld id="{1DFB20BF-C74C-4325-BE5D-EC7F38B6CD91}" type="slidenum">
              <a:rPr lang="en-US" sz="1200" b="1" cap="small">
                <a:solidFill>
                  <a:prstClr val="white"/>
                </a:solidFill>
                <a:latin typeface="+mj-lt"/>
              </a:rPr>
              <a:pPr>
                <a:tabLst>
                  <a:tab pos="8485632" algn="r"/>
                </a:tabLst>
                <a:defRPr/>
              </a:pPr>
              <a:t>3</a:t>
            </a:fld>
            <a:endParaRPr lang="en-US" sz="1200" b="1" cap="small" dirty="0">
              <a:solidFill>
                <a:prstClr val="whit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944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 flipV="1"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53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Rectangle 53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60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1" t="53187" r="26791" b="18941"/>
          <a:stretch/>
        </p:blipFill>
        <p:spPr bwMode="auto">
          <a:xfrm>
            <a:off x="-3079" y="1238251"/>
            <a:ext cx="9147077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851" y="303316"/>
            <a:ext cx="8594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Private recreational use at Hollister Ranch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67613" y="6096000"/>
            <a:ext cx="1576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CCRP # 201307618</a:t>
            </a:r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AutoShape 2" descr="https://largeimages.californiacoastline.org/images/2013/large/8/20130761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Slide Number Placeholder 17"/>
          <p:cNvSpPr txBox="1">
            <a:spLocks/>
          </p:cNvSpPr>
          <p:nvPr/>
        </p:nvSpPr>
        <p:spPr>
          <a:xfrm>
            <a:off x="914400" y="6414692"/>
            <a:ext cx="2819400" cy="201682"/>
          </a:xfrm>
          <a:prstGeom prst="rect">
            <a:avLst/>
          </a:prstGeom>
        </p:spPr>
        <p:txBody>
          <a:bodyPr vert="horz" lIns="0" tIns="0" rIns="0" bIns="0" anchor="t" anchorCtr="0"/>
          <a:lstStyle>
            <a:defPPr>
              <a:defRPr lang="en-US"/>
            </a:defPPr>
            <a:lvl1pPr marL="0" algn="r" defTabSz="914400" rtl="0" eaLnBrk="1" latinLnBrk="0" hangingPunct="1">
              <a:defRPr kumimoji="0"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8385048" algn="r"/>
              </a:tabLst>
              <a:defRPr/>
            </a:pPr>
            <a:r>
              <a:rPr lang="en-US" sz="1200" b="1" cap="small" dirty="0" smtClean="0">
                <a:solidFill>
                  <a:prstClr val="white"/>
                </a:solidFill>
              </a:rPr>
              <a:t>California Coastal Commission	</a:t>
            </a:r>
          </a:p>
        </p:txBody>
      </p:sp>
      <p:sp>
        <p:nvSpPr>
          <p:cNvPr id="47" name="Slide Number Placeholder 17"/>
          <p:cNvSpPr txBox="1">
            <a:spLocks/>
          </p:cNvSpPr>
          <p:nvPr/>
        </p:nvSpPr>
        <p:spPr>
          <a:xfrm>
            <a:off x="916595" y="6655434"/>
            <a:ext cx="2272389" cy="183764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kumimoji="0"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8385048" algn="r"/>
              </a:tabLst>
              <a:defRPr/>
            </a:pPr>
            <a:r>
              <a:rPr lang="en-US" sz="1200" b="1" cap="small" dirty="0" smtClean="0">
                <a:solidFill>
                  <a:prstClr val="white"/>
                </a:solidFill>
              </a:rPr>
              <a:t>Statewide </a:t>
            </a:r>
            <a:r>
              <a:rPr lang="en-US" sz="1200" b="1" cap="small" dirty="0">
                <a:solidFill>
                  <a:prstClr val="white"/>
                </a:solidFill>
              </a:rPr>
              <a:t>report– item F 5</a:t>
            </a:r>
            <a:r>
              <a:rPr lang="en-US" sz="1200" b="1" cap="small" dirty="0" smtClean="0">
                <a:solidFill>
                  <a:prstClr val="white"/>
                </a:solidFill>
              </a:rPr>
              <a:t>	</a:t>
            </a:r>
            <a:endParaRPr lang="en-US" sz="1200" b="1" dirty="0">
              <a:solidFill>
                <a:prstClr val="white"/>
              </a:solidFill>
            </a:endParaRPr>
          </a:p>
        </p:txBody>
      </p:sp>
      <p:pic>
        <p:nvPicPr>
          <p:cNvPr id="48" name="Picture 3" descr="C:\Users\emartinez\Desktop\white_ccc_mark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97" y="6247995"/>
            <a:ext cx="610005" cy="61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48"/>
          <p:cNvSpPr/>
          <p:nvPr/>
        </p:nvSpPr>
        <p:spPr>
          <a:xfrm>
            <a:off x="809826" y="6590507"/>
            <a:ext cx="833417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0" y="6589153"/>
            <a:ext cx="2667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8382000" y="6599919"/>
            <a:ext cx="763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485632" algn="r"/>
              </a:tabLst>
              <a:defRPr/>
            </a:pPr>
            <a:r>
              <a:rPr lang="en-US" sz="1200" b="1" cap="small" dirty="0">
                <a:solidFill>
                  <a:prstClr val="white"/>
                </a:solidFill>
                <a:latin typeface="+mj-lt"/>
              </a:rPr>
              <a:t>Slide </a:t>
            </a:r>
            <a:fld id="{1DFB20BF-C74C-4325-BE5D-EC7F38B6CD91}" type="slidenum">
              <a:rPr lang="en-US" sz="1200" b="1" cap="small">
                <a:solidFill>
                  <a:prstClr val="white"/>
                </a:solidFill>
                <a:latin typeface="+mj-lt"/>
              </a:rPr>
              <a:pPr>
                <a:tabLst>
                  <a:tab pos="8485632" algn="r"/>
                </a:tabLst>
                <a:defRPr/>
              </a:pPr>
              <a:t>4</a:t>
            </a:fld>
            <a:endParaRPr lang="en-US" sz="1200" b="1" cap="small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05200" y="6661793"/>
            <a:ext cx="4573352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b="1" dirty="0"/>
              <a:t>Copyright (C) 2002-2018 Kenneth &amp; Gabrielle Adelman, California Coastal Records Project, </a:t>
            </a:r>
            <a:r>
              <a:rPr lang="en-US" sz="600" b="1" u="sng" dirty="0">
                <a:hlinkClick r:id="rId5"/>
              </a:rPr>
              <a:t>www.Californiacoastline.org</a:t>
            </a:r>
            <a:endParaRPr lang="en-US" sz="600" b="1" dirty="0"/>
          </a:p>
        </p:txBody>
      </p:sp>
    </p:spTree>
    <p:extLst>
      <p:ext uri="{BB962C8B-B14F-4D97-AF65-F5344CB8AC3E}">
        <p14:creationId xmlns:p14="http://schemas.microsoft.com/office/powerpoint/2010/main" val="224800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26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ectangle 26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38402" y="1447800"/>
            <a:ext cx="770726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Authorized Commission to: 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Designate areas of inadequate access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and adopt an Access Program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0857" y="3158222"/>
            <a:ext cx="770649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Authorized Conservancy to: </a:t>
            </a:r>
          </a:p>
          <a:p>
            <a:pPr marL="800100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 Surveys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property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in-lieu fees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 and manage access plan</a:t>
            </a:r>
          </a:p>
        </p:txBody>
      </p:sp>
      <p:sp>
        <p:nvSpPr>
          <p:cNvPr id="3" name="Rectangle 2"/>
          <p:cNvSpPr/>
          <p:nvPr/>
        </p:nvSpPr>
        <p:spPr>
          <a:xfrm>
            <a:off x="276225" y="608231"/>
            <a:ext cx="87527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AB </a:t>
            </a:r>
            <a:r>
              <a:rPr lang="en-US" sz="3600" b="1" dirty="0">
                <a:solidFill>
                  <a:schemeClr val="bg1"/>
                </a:solidFill>
              </a:rPr>
              <a:t>643 (</a:t>
            </a:r>
            <a:r>
              <a:rPr lang="en-US" sz="3600" b="1" dirty="0" err="1">
                <a:solidFill>
                  <a:schemeClr val="bg1"/>
                </a:solidFill>
              </a:rPr>
              <a:t>Calvo</a:t>
            </a:r>
            <a:r>
              <a:rPr lang="en-US" sz="3600" b="1" dirty="0">
                <a:solidFill>
                  <a:schemeClr val="bg1"/>
                </a:solidFill>
              </a:rPr>
              <a:t>, 1979) PRC Sec. 30610.3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6247995"/>
            <a:ext cx="9145351" cy="628923"/>
            <a:chOff x="0" y="6247995"/>
            <a:chExt cx="9145351" cy="628923"/>
          </a:xfrm>
        </p:grpSpPr>
        <p:sp>
          <p:nvSpPr>
            <p:cNvPr id="18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19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20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3820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5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664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1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95275" y="2584102"/>
            <a:ext cx="304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Adopted in 1981</a:t>
            </a:r>
          </a:p>
          <a:p>
            <a:endParaRPr lang="en-US" sz="2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Revised in 1982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6" t="11429" r="27401" b="4762"/>
          <a:stretch/>
        </p:blipFill>
        <p:spPr bwMode="auto">
          <a:xfrm>
            <a:off x="3735151" y="-9276"/>
            <a:ext cx="543500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3048000" y="6586685"/>
            <a:ext cx="763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485632" algn="r"/>
              </a:tabLst>
              <a:defRPr/>
            </a:pPr>
            <a:r>
              <a:rPr lang="en-US" sz="1200" b="1" cap="small" dirty="0">
                <a:solidFill>
                  <a:prstClr val="white"/>
                </a:solidFill>
                <a:latin typeface="+mj-lt"/>
              </a:rPr>
              <a:t>Slide </a:t>
            </a:r>
            <a:fld id="{1DFB20BF-C74C-4325-BE5D-EC7F38B6CD91}" type="slidenum">
              <a:rPr lang="en-US" sz="1200" b="1" cap="small">
                <a:solidFill>
                  <a:prstClr val="white"/>
                </a:solidFill>
                <a:latin typeface="+mj-lt"/>
              </a:rPr>
              <a:pPr>
                <a:tabLst>
                  <a:tab pos="8485632" algn="r"/>
                </a:tabLst>
                <a:defRPr/>
              </a:pPr>
              <a:t>6</a:t>
            </a:fld>
            <a:endParaRPr lang="en-US" sz="1200" b="1" cap="small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21" name="Slide Number Placeholder 17"/>
          <p:cNvSpPr txBox="1">
            <a:spLocks/>
          </p:cNvSpPr>
          <p:nvPr/>
        </p:nvSpPr>
        <p:spPr>
          <a:xfrm>
            <a:off x="838200" y="6401244"/>
            <a:ext cx="2819400" cy="201682"/>
          </a:xfrm>
          <a:prstGeom prst="rect">
            <a:avLst/>
          </a:prstGeom>
        </p:spPr>
        <p:txBody>
          <a:bodyPr vert="horz" lIns="0" tIns="0" rIns="0" bIns="0" anchor="t" anchorCtr="0"/>
          <a:lstStyle>
            <a:defPPr>
              <a:defRPr lang="en-US"/>
            </a:defPPr>
            <a:lvl1pPr marL="0" algn="r" defTabSz="914400" rtl="0" eaLnBrk="1" latinLnBrk="0" hangingPunct="1">
              <a:defRPr kumimoji="0"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8385048" algn="r"/>
              </a:tabLst>
              <a:defRPr/>
            </a:pPr>
            <a:r>
              <a:rPr lang="en-US" sz="1200" b="1" cap="small" dirty="0" smtClean="0">
                <a:solidFill>
                  <a:prstClr val="white"/>
                </a:solidFill>
              </a:rPr>
              <a:t>California Coastal Commission	</a:t>
            </a:r>
          </a:p>
        </p:txBody>
      </p:sp>
      <p:sp>
        <p:nvSpPr>
          <p:cNvPr id="22" name="Slide Number Placeholder 17"/>
          <p:cNvSpPr txBox="1">
            <a:spLocks/>
          </p:cNvSpPr>
          <p:nvPr/>
        </p:nvSpPr>
        <p:spPr>
          <a:xfrm>
            <a:off x="838200" y="6626757"/>
            <a:ext cx="2272389" cy="183764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kumimoji="0"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8485632" algn="r"/>
              </a:tabLst>
              <a:defRPr/>
            </a:pPr>
            <a:r>
              <a:rPr lang="en-US" sz="1200" b="1" cap="small" dirty="0" smtClean="0">
                <a:solidFill>
                  <a:prstClr val="white"/>
                </a:solidFill>
              </a:rPr>
              <a:t>Statewide </a:t>
            </a:r>
            <a:r>
              <a:rPr lang="en-US" sz="1200" b="1" cap="small" dirty="0">
                <a:solidFill>
                  <a:prstClr val="white"/>
                </a:solidFill>
              </a:rPr>
              <a:t>report– item F 5</a:t>
            </a:r>
            <a:r>
              <a:rPr lang="en-US" sz="1200" b="1" cap="small" dirty="0" smtClean="0">
                <a:solidFill>
                  <a:prstClr val="white"/>
                </a:solidFill>
              </a:rPr>
              <a:t>	</a:t>
            </a:r>
            <a:endParaRPr lang="en-US" sz="1200" b="1" dirty="0">
              <a:solidFill>
                <a:prstClr val="white"/>
              </a:solidFill>
            </a:endParaRPr>
          </a:p>
        </p:txBody>
      </p:sp>
      <p:pic>
        <p:nvPicPr>
          <p:cNvPr id="23" name="Picture 3" descr="C:\Users\emartinez\Desktop\white_ccc_mark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95" y="6234547"/>
            <a:ext cx="610005" cy="61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810028" y="6577059"/>
            <a:ext cx="2925123" cy="496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02" y="6575705"/>
            <a:ext cx="2667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20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4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09600" y="1981200"/>
            <a:ext cx="8239894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Applied specifically to Hollister Ranch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Intended to provide access “as expeditiously as possible”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 Hollister in-lieu fee at $5,000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Directed $500,000 to begin program implementation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Invoked the acquisition authority of the Public Works Board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476071"/>
            <a:ext cx="6934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AB </a:t>
            </a:r>
            <a:r>
              <a:rPr lang="en-US" sz="3600" b="1" dirty="0" smtClean="0">
                <a:solidFill>
                  <a:schemeClr val="bg1"/>
                </a:solidFill>
              </a:rPr>
              <a:t>321 (</a:t>
            </a:r>
            <a:r>
              <a:rPr lang="en-US" sz="3600" b="1" dirty="0" err="1">
                <a:solidFill>
                  <a:schemeClr val="bg1"/>
                </a:solidFill>
              </a:rPr>
              <a:t>Hanningan</a:t>
            </a:r>
            <a:r>
              <a:rPr lang="en-US" sz="3600" b="1" dirty="0">
                <a:solidFill>
                  <a:schemeClr val="bg1"/>
                </a:solidFill>
              </a:rPr>
              <a:t>, 1982) </a:t>
            </a:r>
            <a:r>
              <a:rPr lang="en-US" sz="3600" b="1" dirty="0" smtClean="0">
                <a:solidFill>
                  <a:schemeClr val="bg1"/>
                </a:solidFill>
              </a:rPr>
              <a:t>   PRC </a:t>
            </a:r>
            <a:r>
              <a:rPr lang="en-US" sz="3600" b="1" dirty="0">
                <a:solidFill>
                  <a:schemeClr val="bg1"/>
                </a:solidFill>
              </a:rPr>
              <a:t>Sec. 30610.8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0" y="6247995"/>
            <a:ext cx="9145351" cy="628923"/>
            <a:chOff x="0" y="6247995"/>
            <a:chExt cx="9145351" cy="628923"/>
          </a:xfrm>
        </p:grpSpPr>
        <p:sp>
          <p:nvSpPr>
            <p:cNvPr id="19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20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21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3820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7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113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martinez\Desktop\Hollister Docs\FullSizeR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" r="3695" b="49538"/>
          <a:stretch/>
        </p:blipFill>
        <p:spPr bwMode="auto">
          <a:xfrm>
            <a:off x="5652228" y="2286000"/>
            <a:ext cx="3491772" cy="219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martinez\Desktop\Hollister Docs\FullSizeR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6" r="10586" b="38556"/>
          <a:stretch/>
        </p:blipFill>
        <p:spPr bwMode="auto">
          <a:xfrm>
            <a:off x="2599591" y="3261525"/>
            <a:ext cx="3052636" cy="362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martinez\Desktop\Hollister Docs\FullSizeR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1392"/>
          <a:stretch/>
        </p:blipFill>
        <p:spPr bwMode="auto">
          <a:xfrm>
            <a:off x="2626095" y="14742"/>
            <a:ext cx="3026131" cy="324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emartinez\Desktop\Hollister Docs\FullSizeR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65" y="3261525"/>
            <a:ext cx="2642661" cy="3626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emartinez\Desktop\Hollister Docs\FullSizeR6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1" r="5161" b="59698"/>
          <a:stretch/>
        </p:blipFill>
        <p:spPr bwMode="auto">
          <a:xfrm>
            <a:off x="5652226" y="4480111"/>
            <a:ext cx="3491773" cy="237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emartinez\Desktop\Hollister Docs\FullSizeR7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8461" b="52433"/>
          <a:stretch/>
        </p:blipFill>
        <p:spPr bwMode="auto">
          <a:xfrm>
            <a:off x="3312" y="14742"/>
            <a:ext cx="2622783" cy="324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emartinez\Desktop\Hollister Docs\IMG_4642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8" r="3933" b="55432"/>
          <a:stretch/>
        </p:blipFill>
        <p:spPr bwMode="auto">
          <a:xfrm>
            <a:off x="5652226" y="-1"/>
            <a:ext cx="3491773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0" y="6247995"/>
            <a:ext cx="9145351" cy="628923"/>
            <a:chOff x="0" y="6247995"/>
            <a:chExt cx="9145351" cy="628923"/>
          </a:xfrm>
        </p:grpSpPr>
        <p:sp>
          <p:nvSpPr>
            <p:cNvPr id="21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22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23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3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3820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8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019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7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2" t="14825" r="25241" b="3371"/>
          <a:stretch/>
        </p:blipFill>
        <p:spPr bwMode="auto">
          <a:xfrm>
            <a:off x="228600" y="381000"/>
            <a:ext cx="4375363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3918" y="3733800"/>
            <a:ext cx="2484475" cy="381000"/>
          </a:xfrm>
          <a:prstGeom prst="rect">
            <a:avLst/>
          </a:prstGeom>
          <a:solidFill>
            <a:srgbClr val="FFFF00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19393" y="3276600"/>
            <a:ext cx="1484570" cy="533400"/>
          </a:xfrm>
          <a:prstGeom prst="rect">
            <a:avLst/>
          </a:prstGeom>
          <a:solidFill>
            <a:srgbClr val="FFFF00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69844" y="3200400"/>
            <a:ext cx="1920949" cy="152400"/>
          </a:xfrm>
          <a:prstGeom prst="rect">
            <a:avLst/>
          </a:prstGeom>
          <a:solidFill>
            <a:srgbClr val="FFFF00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1" t="12285" r="25416" b="3502"/>
          <a:stretch/>
        </p:blipFill>
        <p:spPr bwMode="auto">
          <a:xfrm>
            <a:off x="4674230" y="381000"/>
            <a:ext cx="4254671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014993" y="3848100"/>
            <a:ext cx="2438400" cy="533400"/>
          </a:xfrm>
          <a:prstGeom prst="rect">
            <a:avLst/>
          </a:prstGeom>
          <a:solidFill>
            <a:srgbClr val="FFFF00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25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26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27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9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706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 flipH="1"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9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70" b="21444"/>
          <a:stretch/>
        </p:blipFill>
        <p:spPr bwMode="auto">
          <a:xfrm>
            <a:off x="5605137" y="2658063"/>
            <a:ext cx="3538862" cy="1980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\\WHITETIP\Groups\Public Access\Scanned OTD Documents By County\K - Santa Barbara County\YMCA of Metro LA 309-05\photos\Gaviota State Beach\photos 9.2017\Gaviota Pier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" t="17490" r="462" b="697"/>
          <a:stretch/>
        </p:blipFill>
        <p:spPr bwMode="auto">
          <a:xfrm>
            <a:off x="5605139" y="4638674"/>
            <a:ext cx="3538860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Related imag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 bwMode="auto">
          <a:xfrm>
            <a:off x="5605137" y="0"/>
            <a:ext cx="3538863" cy="267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17"/>
          <p:cNvSpPr txBox="1">
            <a:spLocks/>
          </p:cNvSpPr>
          <p:nvPr/>
        </p:nvSpPr>
        <p:spPr>
          <a:xfrm>
            <a:off x="914400" y="6414692"/>
            <a:ext cx="2819400" cy="201682"/>
          </a:xfrm>
          <a:prstGeom prst="rect">
            <a:avLst/>
          </a:prstGeom>
        </p:spPr>
        <p:txBody>
          <a:bodyPr vert="horz" lIns="0" tIns="0" rIns="0" bIns="0" anchor="t" anchorCtr="0"/>
          <a:lstStyle>
            <a:defPPr>
              <a:defRPr lang="en-US"/>
            </a:defPPr>
            <a:lvl1pPr marL="0" algn="r" defTabSz="914400" rtl="0" eaLnBrk="1" latinLnBrk="0" hangingPunct="1">
              <a:defRPr kumimoji="0"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8385048" algn="r"/>
              </a:tabLst>
              <a:defRPr/>
            </a:pPr>
            <a:r>
              <a:rPr lang="en-US" sz="1200" b="1" cap="small" dirty="0" smtClean="0">
                <a:solidFill>
                  <a:prstClr val="white"/>
                </a:solidFill>
              </a:rPr>
              <a:t>California Coastal Commission	</a:t>
            </a:r>
          </a:p>
        </p:txBody>
      </p:sp>
      <p:sp>
        <p:nvSpPr>
          <p:cNvPr id="12" name="Slide Number Placeholder 17"/>
          <p:cNvSpPr txBox="1">
            <a:spLocks/>
          </p:cNvSpPr>
          <p:nvPr/>
        </p:nvSpPr>
        <p:spPr>
          <a:xfrm>
            <a:off x="914400" y="6655187"/>
            <a:ext cx="2272389" cy="183764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kumimoji="0"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tabLst>
                <a:tab pos="8485632" algn="r"/>
              </a:tabLst>
              <a:defRPr/>
            </a:pPr>
            <a:r>
              <a:rPr lang="en-US" sz="1200" b="1" cap="small" dirty="0" smtClean="0">
                <a:solidFill>
                  <a:prstClr val="white"/>
                </a:solidFill>
              </a:rPr>
              <a:t>Statewide </a:t>
            </a:r>
            <a:r>
              <a:rPr lang="en-US" sz="1200" b="1" cap="small" dirty="0">
                <a:solidFill>
                  <a:prstClr val="white"/>
                </a:solidFill>
              </a:rPr>
              <a:t>report– item F 5</a:t>
            </a:r>
            <a:r>
              <a:rPr lang="en-US" sz="1200" b="1" cap="small" dirty="0" smtClean="0">
                <a:solidFill>
                  <a:prstClr val="white"/>
                </a:solidFill>
              </a:rPr>
              <a:t>	</a:t>
            </a:r>
            <a:endParaRPr lang="en-US" sz="1200" b="1" dirty="0">
              <a:solidFill>
                <a:prstClr val="white"/>
              </a:solidFill>
            </a:endParaRPr>
          </a:p>
        </p:txBody>
      </p:sp>
      <p:pic>
        <p:nvPicPr>
          <p:cNvPr id="14" name="Picture 3" descr="C:\Users\emartinez\Desktop\white_ccc_mark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97" y="6247995"/>
            <a:ext cx="610005" cy="61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809827" y="6590507"/>
            <a:ext cx="479531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6589153"/>
            <a:ext cx="2667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724400" y="6599919"/>
            <a:ext cx="8659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8485632" algn="r"/>
              </a:tabLst>
              <a:defRPr/>
            </a:pPr>
            <a:r>
              <a:rPr lang="en-US" sz="1200" b="1" cap="small" dirty="0">
                <a:solidFill>
                  <a:prstClr val="white"/>
                </a:solidFill>
                <a:latin typeface="+mj-lt"/>
              </a:rPr>
              <a:t>Slide </a:t>
            </a:r>
            <a:fld id="{1DFB20BF-C74C-4325-BE5D-EC7F38B6CD91}" type="slidenum">
              <a:rPr lang="en-US" sz="1200" b="1" cap="small">
                <a:solidFill>
                  <a:prstClr val="white"/>
                </a:solidFill>
                <a:latin typeface="+mj-lt"/>
              </a:rPr>
              <a:pPr>
                <a:tabLst>
                  <a:tab pos="8485632" algn="r"/>
                </a:tabLst>
                <a:defRPr/>
              </a:pPr>
              <a:t>10</a:t>
            </a:fld>
            <a:endParaRPr lang="en-US" sz="1200" b="1" cap="small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6700" y="533400"/>
            <a:ext cx="5219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Gaviota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 Park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799" y="1631976"/>
            <a:ext cx="488542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Beach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Camping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Day-use Parking Lot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Pier and Hoist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emartinez\Desktop\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885" y="3654572"/>
            <a:ext cx="2208915" cy="216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 flipV="1">
            <a:off x="5605139" y="2667000"/>
            <a:ext cx="353886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flipV="1">
            <a:off x="5605140" y="4615814"/>
            <a:ext cx="353886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5400000" flipV="1">
            <a:off x="2161927" y="3406142"/>
            <a:ext cx="6858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0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 flipV="1"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4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50" name="Picture 2" descr="Image result for photos of gaviota state par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79" t="19978" r="3504"/>
          <a:stretch/>
        </p:blipFill>
        <p:spPr bwMode="auto">
          <a:xfrm>
            <a:off x="0" y="1371600"/>
            <a:ext cx="914667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60006" y="228600"/>
            <a:ext cx="4843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bg1"/>
                </a:solidFill>
              </a:rPr>
              <a:t>Gaviota</a:t>
            </a:r>
            <a:r>
              <a:rPr lang="en-US" sz="3600" b="1" dirty="0" smtClean="0">
                <a:solidFill>
                  <a:schemeClr val="bg1"/>
                </a:solidFill>
              </a:rPr>
              <a:t> State Park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52600" y="781568"/>
            <a:ext cx="52006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Popular </a:t>
            </a:r>
            <a:r>
              <a:rPr lang="en-US" sz="2800" dirty="0">
                <a:solidFill>
                  <a:schemeClr val="bg1"/>
                </a:solidFill>
              </a:rPr>
              <a:t>for beach activities</a:t>
            </a:r>
          </a:p>
        </p:txBody>
      </p:sp>
      <p:pic>
        <p:nvPicPr>
          <p:cNvPr id="4" name="Picture 2" descr="C:\Users\emartinez\Desktop\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97" y="142697"/>
            <a:ext cx="1045056" cy="102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0" y="6247995"/>
            <a:ext cx="9145351" cy="628923"/>
            <a:chOff x="0" y="6247995"/>
            <a:chExt cx="9145351" cy="628923"/>
          </a:xfrm>
        </p:grpSpPr>
        <p:sp>
          <p:nvSpPr>
            <p:cNvPr id="17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18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19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3820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11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698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flipV="1">
            <a:off x="30710" y="0"/>
            <a:ext cx="9144000" cy="6839198"/>
            <a:chOff x="5867400" y="-1953166"/>
            <a:chExt cx="9144000" cy="6839198"/>
          </a:xfrm>
        </p:grpSpPr>
        <p:pic>
          <p:nvPicPr>
            <p:cNvPr id="13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1" descr="image00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7" r="32110" b="1699"/>
          <a:stretch/>
        </p:blipFill>
        <p:spPr bwMode="auto">
          <a:xfrm>
            <a:off x="381000" y="1514653"/>
            <a:ext cx="8443421" cy="4638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1000" y="304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Hollister Ranch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951131"/>
            <a:ext cx="53383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Private Entrance - Security Gate</a:t>
            </a:r>
            <a:endParaRPr lang="en-US" sz="2800" dirty="0">
              <a:solidFill>
                <a:schemeClr val="bg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16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956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</a:t>
              </a:r>
            </a:p>
          </p:txBody>
        </p:sp>
        <p:sp>
          <p:nvSpPr>
            <p:cNvPr id="17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18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12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562600" y="6247995"/>
            <a:ext cx="335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Photo credit: Los Angeles Times 11.19.18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2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37426" y="0"/>
            <a:ext cx="9144000" cy="6839198"/>
            <a:chOff x="5867400" y="-1953166"/>
            <a:chExt cx="9144000" cy="6839198"/>
          </a:xfrm>
        </p:grpSpPr>
        <p:pic>
          <p:nvPicPr>
            <p:cNvPr id="13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(</a:t>
              </a:r>
              <a:endParaRPr lang="en-US" dirty="0"/>
            </a:p>
          </p:txBody>
        </p:sp>
      </p:grpSp>
      <p:pic>
        <p:nvPicPr>
          <p:cNvPr id="14337" name="Picture 1" descr="C:\Users\emartinez\AppData\Local\Microsoft\Windows\Temporary Internet Files\Content.Outlook\AEID16W0\IMG_11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62"/>
          <a:stretch/>
        </p:blipFill>
        <p:spPr bwMode="auto">
          <a:xfrm>
            <a:off x="26214" y="16652"/>
            <a:ext cx="9144000" cy="558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16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17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18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13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-1" y="5593977"/>
            <a:ext cx="90691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HROA private 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ccess 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oad - 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Rancho Real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6400" y="6324600"/>
            <a:ext cx="3582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Photo credit: Los Angeles Times 11.19.18</a:t>
            </a:r>
          </a:p>
        </p:txBody>
      </p:sp>
    </p:spTree>
    <p:extLst>
      <p:ext uri="{BB962C8B-B14F-4D97-AF65-F5344CB8AC3E}">
        <p14:creationId xmlns:p14="http://schemas.microsoft.com/office/powerpoint/2010/main" val="72853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8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6" t="12469" r="27401" b="6190"/>
          <a:stretch/>
        </p:blipFill>
        <p:spPr bwMode="auto">
          <a:xfrm>
            <a:off x="2218058" y="381000"/>
            <a:ext cx="4707881" cy="576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11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12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13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14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03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3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39533" y="3733800"/>
            <a:ext cx="74676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Controlled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monitored public access</a:t>
            </a:r>
          </a:p>
          <a:p>
            <a:pPr lvl="1" indent="-4572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Vans staged from Gaviota State Park</a:t>
            </a:r>
          </a:p>
          <a:p>
            <a:pPr lvl="1" indent="-4572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Vans (15 person) to provide access using Rancho Real Road to existing beach roads</a:t>
            </a:r>
          </a:p>
        </p:txBody>
      </p:sp>
      <p:pic>
        <p:nvPicPr>
          <p:cNvPr id="3085" name="Picture 13" descr="Image result for shuttle van icon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077" y="595275"/>
            <a:ext cx="2520378" cy="201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24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25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26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ectangle 26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15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994557" y="2895600"/>
            <a:ext cx="71548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1982 Program – Shuttle Van</a:t>
            </a:r>
          </a:p>
        </p:txBody>
      </p:sp>
    </p:spTree>
    <p:extLst>
      <p:ext uri="{BB962C8B-B14F-4D97-AF65-F5344CB8AC3E}">
        <p14:creationId xmlns:p14="http://schemas.microsoft.com/office/powerpoint/2010/main" val="13156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3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03273" y="2629793"/>
            <a:ext cx="81706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 continuous pedestrian trail using easements along shoreline &amp;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Rancho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 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Rd.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4572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Trail to utilize Rancho Real 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Rd.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lateral shoreline passage not possible</a:t>
            </a:r>
          </a:p>
          <a:p>
            <a:pPr lvl="1" indent="-4572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Trail will connect from Rancho Real Road to existing (vertical) beach access road crossings to reach the 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shoreline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0" name="Picture 4" descr="Image result for pedestrian icon"/>
          <p:cNvPicPr>
            <a:picLocks noChangeAspect="1" noChangeArrowheads="1"/>
          </p:cNvPicPr>
          <p:nvPr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84" t="9025" r="6629" b="18807"/>
          <a:stretch/>
        </p:blipFill>
        <p:spPr bwMode="auto">
          <a:xfrm>
            <a:off x="3720339" y="302187"/>
            <a:ext cx="1703317" cy="173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95214" y="2057400"/>
            <a:ext cx="71867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1982 Program – Pedestrian Trail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16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17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18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16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770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3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91509" y="3780128"/>
            <a:ext cx="868063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utilize Rancho Real 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Rd.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existing cross roads to reach beaches</a:t>
            </a:r>
          </a:p>
          <a:p>
            <a:pPr lvl="1" indent="-4572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Trail will be a Class III bike path (shared use with vehicular traffic) </a:t>
            </a:r>
          </a:p>
        </p:txBody>
      </p:sp>
      <p:pic>
        <p:nvPicPr>
          <p:cNvPr id="5122" name="Picture 2" descr="Image result for bicycle icon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034" y="685800"/>
            <a:ext cx="3113586" cy="180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10336" y="2819400"/>
            <a:ext cx="64429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1982 Program – Bicycle Trail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16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17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18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17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084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4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53175" y="3763205"/>
            <a:ext cx="8743225" cy="353943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lvl="1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Restrooms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Drinking water</a:t>
            </a:r>
          </a:p>
          <a:p>
            <a:pPr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Showers</a:t>
            </a:r>
          </a:p>
          <a:p>
            <a:pPr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Trash 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containers</a:t>
            </a:r>
          </a:p>
          <a:p>
            <a:pPr marL="0" lvl="1"/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/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/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457200"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Signage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(rules)</a:t>
            </a:r>
          </a:p>
          <a:p>
            <a:pPr lvl="1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guards</a:t>
            </a:r>
          </a:p>
          <a:p>
            <a:pPr lvl="1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Shuttle turn around 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5780" y="2401669"/>
            <a:ext cx="7217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1982 Program – Beach Facilities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6800" y="3134380"/>
            <a:ext cx="74384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identifies needed beach facilities: </a:t>
            </a:r>
          </a:p>
        </p:txBody>
      </p:sp>
      <p:pic>
        <p:nvPicPr>
          <p:cNvPr id="6146" name="Picture 2" descr="File:Font Awesome 5 solid umbrella-beach.sv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090" y="218398"/>
            <a:ext cx="2537071" cy="203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16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17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18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18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423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40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Rectangle 40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2" descr="\\WHITETIP\Groups\Public Access\Scanned OTD Documents By County\K - Santa Barbara County\YMCA of Metro LA 309-05\CCC graphics\Hollister Ranch Beaches poster size sca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18" y="0"/>
            <a:ext cx="9153218" cy="5593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3678349" y="3600272"/>
            <a:ext cx="50268" cy="90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22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23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24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19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3429000" y="3337057"/>
            <a:ext cx="990600" cy="272250"/>
          </a:xfrm>
          <a:prstGeom prst="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619933" y="3599176"/>
            <a:ext cx="698825" cy="235323"/>
          </a:xfrm>
          <a:prstGeom prst="rect">
            <a:avLst/>
          </a:prstGeom>
          <a:solidFill>
            <a:schemeClr val="tx2">
              <a:lumMod val="60000"/>
              <a:lumOff val="40000"/>
              <a:alpha val="4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176977" y="5871527"/>
            <a:ext cx="495300" cy="136125"/>
          </a:xfrm>
          <a:prstGeom prst="rect">
            <a:avLst/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517272" y="3326926"/>
            <a:ext cx="603846" cy="259018"/>
          </a:xfrm>
          <a:prstGeom prst="rect">
            <a:avLst/>
          </a:prstGeom>
          <a:solidFill>
            <a:srgbClr val="00FF00">
              <a:alpha val="6000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318010" y="3326926"/>
            <a:ext cx="603846" cy="259018"/>
          </a:xfrm>
          <a:prstGeom prst="rect">
            <a:avLst/>
          </a:prstGeom>
          <a:solidFill>
            <a:srgbClr val="00FF00">
              <a:alpha val="6000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956940" y="5871527"/>
            <a:ext cx="495300" cy="136125"/>
          </a:xfrm>
          <a:prstGeom prst="rect">
            <a:avLst/>
          </a:prstGeom>
          <a:solidFill>
            <a:srgbClr val="FF00FF">
              <a:alpha val="6000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592154" y="5871527"/>
            <a:ext cx="495300" cy="136125"/>
          </a:xfrm>
          <a:prstGeom prst="rect">
            <a:avLst/>
          </a:prstGeom>
          <a:solidFill>
            <a:srgbClr val="00FF00">
              <a:alpha val="6000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6320819" y="3375571"/>
            <a:ext cx="641005" cy="178279"/>
          </a:xfrm>
          <a:prstGeom prst="rect">
            <a:avLst/>
          </a:prstGeom>
          <a:solidFill>
            <a:srgbClr val="FF00FF">
              <a:alpha val="4000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6496774" y="3636103"/>
            <a:ext cx="930101" cy="198396"/>
          </a:xfrm>
          <a:prstGeom prst="rect">
            <a:avLst/>
          </a:prstGeom>
          <a:solidFill>
            <a:srgbClr val="FF00FF">
              <a:alpha val="40000"/>
            </a:srgb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4219804" y="5677979"/>
            <a:ext cx="1571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Phase II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54003" y="5677979"/>
            <a:ext cx="1675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Phase III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57605" y="5681716"/>
            <a:ext cx="1571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Phase </a:t>
            </a:r>
            <a:r>
              <a:rPr lang="en-US" sz="2800" dirty="0" smtClean="0">
                <a:solidFill>
                  <a:schemeClr val="bg1"/>
                </a:solidFill>
              </a:rPr>
              <a:t>I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09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3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2" descr="C:\Users\emartinez\Desktop\2013076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3"/>
          <a:stretch/>
        </p:blipFill>
        <p:spPr bwMode="auto">
          <a:xfrm>
            <a:off x="1772" y="0"/>
            <a:ext cx="9144000" cy="559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72" y="5592263"/>
            <a:ext cx="4953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 Augustin Beach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34200" y="5601664"/>
            <a:ext cx="2211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  <a:latin typeface="+mj-lt"/>
              </a:rPr>
              <a:t>CCRP #  201307632 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24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25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26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Rectangle 26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20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8100" y="5389716"/>
            <a:ext cx="45720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b="1" dirty="0"/>
              <a:t>Copyright (C) 2002-2018 Kenneth &amp; Gabrielle Adelman, California Coastal Records Project, </a:t>
            </a:r>
            <a:r>
              <a:rPr lang="en-US" sz="600" b="1" u="sng" dirty="0">
                <a:hlinkClick r:id="rId5"/>
              </a:rPr>
              <a:t>www.Californiacoastline.org</a:t>
            </a:r>
            <a:endParaRPr lang="en-US" sz="600" b="1" dirty="0"/>
          </a:p>
        </p:txBody>
      </p:sp>
    </p:spTree>
    <p:extLst>
      <p:ext uri="{BB962C8B-B14F-4D97-AF65-F5344CB8AC3E}">
        <p14:creationId xmlns:p14="http://schemas.microsoft.com/office/powerpoint/2010/main" val="131444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flipV="1"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3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170" name="Picture 2" descr="C:\Users\emartinez\Desktop\20130769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5" r="11267"/>
          <a:stretch/>
        </p:blipFill>
        <p:spPr bwMode="auto">
          <a:xfrm>
            <a:off x="1" y="1200398"/>
            <a:ext cx="9143999" cy="565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177" y="23007"/>
            <a:ext cx="912982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Sacate</a:t>
            </a:r>
            <a:r>
              <a:rPr lang="en-US" sz="3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Beach </a:t>
            </a:r>
          </a:p>
          <a:p>
            <a:r>
              <a:rPr lang="en-US" sz="2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Includes </a:t>
            </a:r>
            <a:r>
              <a:rPr lang="en-US" sz="2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Cuarta Canyon </a:t>
            </a:r>
            <a:r>
              <a:rPr lang="en-US" sz="2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Beach/YMCA parcel</a:t>
            </a:r>
            <a:endParaRPr lang="en-US" sz="2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60266" y="5768361"/>
            <a:ext cx="1959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+mj-lt"/>
              </a:rPr>
              <a:t>CCRP#  201307691 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30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31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32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Rectangle 32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21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3352800" y="6673334"/>
            <a:ext cx="45720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b="1" dirty="0"/>
              <a:t>Copyright (C) 2002-2018 Kenneth &amp; Gabrielle Adelman, California Coastal Records Project, </a:t>
            </a:r>
            <a:r>
              <a:rPr lang="en-US" sz="600" b="1" u="sng" dirty="0">
                <a:hlinkClick r:id="rId5"/>
              </a:rPr>
              <a:t>www.Californiacoastline.org</a:t>
            </a:r>
            <a:endParaRPr lang="en-US" sz="600" b="1" dirty="0"/>
          </a:p>
        </p:txBody>
      </p:sp>
    </p:spTree>
    <p:extLst>
      <p:ext uri="{BB962C8B-B14F-4D97-AF65-F5344CB8AC3E}">
        <p14:creationId xmlns:p14="http://schemas.microsoft.com/office/powerpoint/2010/main" val="325419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 flipV="1"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2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4" name="Picture 2" descr="\\WHITETIP\Groups\Public Access\Scanned OTD Documents By County\K - Santa Barbara County\YMCA of Metro LA 309-05\photos\Cuarta Canyon Beach YMCA is # 3\photos 5.2014\IMG_108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403"/>
          <a:stretch/>
        </p:blipFill>
        <p:spPr bwMode="auto">
          <a:xfrm>
            <a:off x="0" y="1197555"/>
            <a:ext cx="9144000" cy="566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0" y="7088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East End of </a:t>
            </a:r>
            <a:r>
              <a:rPr lang="en-US" sz="34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Sacate</a:t>
            </a:r>
            <a:r>
              <a:rPr lang="en-US" sz="34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Beach- </a:t>
            </a:r>
          </a:p>
          <a:p>
            <a:r>
              <a:rPr lang="en-US" sz="34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Cuarta</a:t>
            </a:r>
            <a:r>
              <a:rPr lang="en-US" sz="34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Canyon </a:t>
            </a:r>
            <a:r>
              <a:rPr lang="en-US" sz="34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Beach</a:t>
            </a:r>
            <a:endParaRPr lang="en-US" sz="34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31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32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33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22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704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13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7214" y="5583801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Bulito</a:t>
            </a:r>
            <a:r>
              <a:rPr lang="en-US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Beach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86600" y="5678608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+mj-lt"/>
              </a:rPr>
              <a:t>CCRP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#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201307652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219" name="Picture 3" descr="C:\Users\emartinez\Desktop\20130765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1"/>
          <a:stretch/>
        </p:blipFill>
        <p:spPr bwMode="auto">
          <a:xfrm>
            <a:off x="-1" y="0"/>
            <a:ext cx="9144001" cy="559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18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19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20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305800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23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38100" y="5389716"/>
            <a:ext cx="45720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b="1" dirty="0"/>
              <a:t>Copyright (C) 2002-2018 Kenneth &amp; Gabrielle Adelman, California Coastal Records Project, </a:t>
            </a:r>
            <a:r>
              <a:rPr lang="en-US" sz="600" b="1" u="sng" dirty="0">
                <a:hlinkClick r:id="rId5"/>
              </a:rPr>
              <a:t>www.Californiacoastline.org</a:t>
            </a:r>
            <a:endParaRPr lang="en-US" sz="600" b="1" dirty="0"/>
          </a:p>
        </p:txBody>
      </p:sp>
    </p:spTree>
    <p:extLst>
      <p:ext uri="{BB962C8B-B14F-4D97-AF65-F5344CB8AC3E}">
        <p14:creationId xmlns:p14="http://schemas.microsoft.com/office/powerpoint/2010/main" val="178633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29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 29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2" descr="C:\Users\emartinez\Desktop\20130768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" t="14690" r="7325" b="150"/>
          <a:stretch/>
        </p:blipFill>
        <p:spPr bwMode="auto">
          <a:xfrm>
            <a:off x="-9524" y="0"/>
            <a:ext cx="9153524" cy="5608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43" y="5608882"/>
            <a:ext cx="3258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Drakes Beach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844" y="5698707"/>
            <a:ext cx="1599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+mj-lt"/>
              </a:rPr>
              <a:t>CCRP # 201307681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22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23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24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304449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24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38100" y="5389716"/>
            <a:ext cx="45720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b="1" dirty="0"/>
              <a:t>Copyright (C) 2002-2018 Kenneth &amp; Gabrielle Adelman, California Coastal Records Project, </a:t>
            </a:r>
            <a:r>
              <a:rPr lang="en-US" sz="600" b="1" u="sng" dirty="0">
                <a:hlinkClick r:id="rId5"/>
              </a:rPr>
              <a:t>www.Californiacoastline.org</a:t>
            </a:r>
            <a:endParaRPr lang="en-US" sz="600" b="1" dirty="0"/>
          </a:p>
        </p:txBody>
      </p:sp>
    </p:spTree>
    <p:extLst>
      <p:ext uri="{BB962C8B-B14F-4D97-AF65-F5344CB8AC3E}">
        <p14:creationId xmlns:p14="http://schemas.microsoft.com/office/powerpoint/2010/main" val="105602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313" y="37720"/>
            <a:ext cx="9144000" cy="6801478"/>
            <a:chOff x="5867400" y="-1953166"/>
            <a:chExt cx="9144000" cy="6839198"/>
          </a:xfrm>
        </p:grpSpPr>
        <p:pic>
          <p:nvPicPr>
            <p:cNvPr id="17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 flipV="1"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30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Rectangle 30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4" b="530"/>
          <a:stretch/>
        </p:blipFill>
        <p:spPr bwMode="auto">
          <a:xfrm>
            <a:off x="0" y="1273712"/>
            <a:ext cx="9144000" cy="55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13" y="304800"/>
            <a:ext cx="6409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Agua Caliente Beach</a:t>
            </a:r>
            <a:endParaRPr lang="en-US" sz="3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29888" y="321653"/>
            <a:ext cx="1567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CCRP#  201307735</a:t>
            </a:r>
          </a:p>
        </p:txBody>
      </p:sp>
      <p:sp>
        <p:nvSpPr>
          <p:cNvPr id="5" name="AutoShape 2" descr="https://largeimages.californiacoastline.org/images/2013/large/5/20130773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23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24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25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304449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25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3505200" y="6692252"/>
            <a:ext cx="45720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b="1" dirty="0"/>
              <a:t>Copyright (C) 2002-2018 Kenneth &amp; Gabrielle Adelman, California Coastal Records Project, </a:t>
            </a:r>
            <a:r>
              <a:rPr lang="en-US" sz="600" b="1" u="sng" dirty="0">
                <a:hlinkClick r:id="rId5"/>
              </a:rPr>
              <a:t>www.Californiacoastline.org</a:t>
            </a:r>
            <a:endParaRPr lang="en-US" sz="600" b="1" dirty="0"/>
          </a:p>
        </p:txBody>
      </p:sp>
    </p:spTree>
    <p:extLst>
      <p:ext uri="{BB962C8B-B14F-4D97-AF65-F5344CB8AC3E}">
        <p14:creationId xmlns:p14="http://schemas.microsoft.com/office/powerpoint/2010/main" val="289239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29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 29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626" name="Picture 2" descr="C:\Users\emartinez\Desktop\2013077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" t="7491" r="-104"/>
          <a:stretch/>
        </p:blipFill>
        <p:spPr bwMode="auto">
          <a:xfrm>
            <a:off x="-1" y="0"/>
            <a:ext cx="9153526" cy="564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623928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Alegria</a:t>
            </a:r>
            <a:r>
              <a:rPr lang="en-US" sz="36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Beach</a:t>
            </a:r>
            <a:endParaRPr lang="en-US" sz="3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70680" y="5715000"/>
            <a:ext cx="1909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+mj-lt"/>
              </a:rPr>
              <a:t>CCRP # 201307715 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22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23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24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Rectangle 24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304449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26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38100" y="5389716"/>
            <a:ext cx="45720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b="1" dirty="0"/>
              <a:t>Copyright (C) 2002-2018 Kenneth &amp; Gabrielle Adelman, California Coastal Records Project, </a:t>
            </a:r>
            <a:r>
              <a:rPr lang="en-US" sz="600" b="1" u="sng" dirty="0">
                <a:hlinkClick r:id="rId5"/>
              </a:rPr>
              <a:t>www.Californiacoastline.org</a:t>
            </a:r>
            <a:endParaRPr lang="en-US" sz="600" b="1" dirty="0"/>
          </a:p>
        </p:txBody>
      </p:sp>
    </p:spTree>
    <p:extLst>
      <p:ext uri="{BB962C8B-B14F-4D97-AF65-F5344CB8AC3E}">
        <p14:creationId xmlns:p14="http://schemas.microsoft.com/office/powerpoint/2010/main" val="109507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1" y="0"/>
            <a:ext cx="9144000" cy="6839198"/>
            <a:chOff x="5867400" y="-1953166"/>
            <a:chExt cx="9144000" cy="6839198"/>
          </a:xfrm>
        </p:grpSpPr>
        <p:pic>
          <p:nvPicPr>
            <p:cNvPr id="27650" name="Picture 2" descr="G:\Public Education\photocontest\Photo Contest 2015\2015_photo_contest\ascarski_blacks5_1_of_1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867"/>
            <a:stretch/>
          </p:blipFill>
          <p:spPr bwMode="auto">
            <a:xfrm>
              <a:off x="5867400" y="-1953166"/>
              <a:ext cx="9143999" cy="6839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3"/>
            <p:cNvSpPr/>
            <p:nvPr/>
          </p:nvSpPr>
          <p:spPr>
            <a:xfrm>
              <a:off x="5867400" y="-1953166"/>
              <a:ext cx="9144000" cy="6839198"/>
            </a:xfrm>
            <a:prstGeom prst="rect">
              <a:avLst/>
            </a:prstGeom>
            <a:solidFill>
              <a:srgbClr val="029EF4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028701" y="820102"/>
            <a:ext cx="628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62775" y="1810702"/>
            <a:ext cx="7295425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input and review</a:t>
            </a:r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workshop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Inter-agency coordination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of changed circumstances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review draft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adoption of revised plan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0" y="6247995"/>
            <a:ext cx="9143999" cy="628923"/>
            <a:chOff x="0" y="6247995"/>
            <a:chExt cx="9143999" cy="628923"/>
          </a:xfrm>
        </p:grpSpPr>
        <p:sp>
          <p:nvSpPr>
            <p:cNvPr id="18" name="Slide Number Placeholder 17"/>
            <p:cNvSpPr txBox="1">
              <a:spLocks/>
            </p:cNvSpPr>
            <p:nvPr/>
          </p:nvSpPr>
          <p:spPr>
            <a:xfrm>
              <a:off x="914400" y="6414692"/>
              <a:ext cx="2819400" cy="201682"/>
            </a:xfrm>
            <a:prstGeom prst="rect">
              <a:avLst/>
            </a:prstGeom>
          </p:spPr>
          <p:txBody>
            <a:bodyPr vert="horz" lIns="0" tIns="0" rIns="0" bIns="0" anchor="t" anchorCtr="0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California Coastal Commission	</a:t>
              </a:r>
            </a:p>
          </p:txBody>
        </p:sp>
        <p:sp>
          <p:nvSpPr>
            <p:cNvPr id="19" name="Slide Number Placeholder 17"/>
            <p:cNvSpPr txBox="1">
              <a:spLocks/>
            </p:cNvSpPr>
            <p:nvPr/>
          </p:nvSpPr>
          <p:spPr>
            <a:xfrm>
              <a:off x="916595" y="6655434"/>
              <a:ext cx="2272389" cy="183764"/>
            </a:xfrm>
            <a:prstGeom prst="rect">
              <a:avLst/>
            </a:prstGeom>
          </p:spPr>
          <p:txBody>
            <a:bodyPr vert="horz" lIns="0" tIns="0" rIns="0" bIns="0" anchor="b"/>
            <a:lstStyle>
              <a:defPPr>
                <a:defRPr lang="en-US"/>
              </a:defPPr>
              <a:lvl1pPr marL="0" algn="r" defTabSz="914400" rtl="0" eaLnBrk="1" latinLnBrk="0" hangingPunct="1">
                <a:defRPr kumimoji="0" sz="1400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tabLst>
                  <a:tab pos="8385048" algn="r"/>
                </a:tabLst>
                <a:defRPr/>
              </a:pPr>
              <a:r>
                <a:rPr lang="en-US" sz="1200" b="1" cap="small" dirty="0" smtClean="0">
                  <a:solidFill>
                    <a:prstClr val="white"/>
                  </a:solidFill>
                </a:rPr>
                <a:t>Statewide </a:t>
              </a:r>
              <a:r>
                <a:rPr lang="en-US" sz="1200" b="1" cap="small" dirty="0">
                  <a:solidFill>
                    <a:prstClr val="white"/>
                  </a:solidFill>
                </a:rPr>
                <a:t>report– item F 5</a:t>
              </a:r>
              <a:r>
                <a:rPr lang="en-US" sz="1200" b="1" cap="small" dirty="0" smtClean="0">
                  <a:solidFill>
                    <a:prstClr val="white"/>
                  </a:solidFill>
                </a:rPr>
                <a:t>	</a:t>
              </a:r>
              <a:endParaRPr lang="en-US" sz="1200" b="1" dirty="0">
                <a:solidFill>
                  <a:prstClr val="white"/>
                </a:solidFill>
              </a:endParaRPr>
            </a:p>
          </p:txBody>
        </p:sp>
        <p:pic>
          <p:nvPicPr>
            <p:cNvPr id="20" name="Picture 3" descr="C:\Users\emartinez\Desktop\white_ccc_mark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397" y="6247995"/>
              <a:ext cx="610005" cy="61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809826" y="6590507"/>
              <a:ext cx="8334173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6589153"/>
              <a:ext cx="2667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304449" y="6599919"/>
              <a:ext cx="76335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tabLst>
                  <a:tab pos="8485632" algn="r"/>
                </a:tabLst>
                <a:defRPr/>
              </a:pPr>
              <a:r>
                <a:rPr lang="en-US" sz="1200" b="1" cap="small" dirty="0">
                  <a:solidFill>
                    <a:prstClr val="white"/>
                  </a:solidFill>
                  <a:latin typeface="+mj-lt"/>
                </a:rPr>
                <a:t>Slide </a:t>
              </a:r>
              <a:fld id="{1DFB20BF-C74C-4325-BE5D-EC7F38B6CD91}" type="slidenum">
                <a:rPr lang="en-US" sz="1200" b="1" cap="small">
                  <a:solidFill>
                    <a:prstClr val="white"/>
                  </a:solidFill>
                  <a:latin typeface="+mj-lt"/>
                </a:rPr>
                <a:pPr>
                  <a:tabLst>
                    <a:tab pos="8485632" algn="r"/>
                  </a:tabLst>
                  <a:defRPr/>
                </a:pPr>
                <a:t>27</a:t>
              </a:fld>
              <a:endParaRPr lang="en-US" sz="1200" b="1" cap="small" dirty="0">
                <a:solidFill>
                  <a:prstClr val="white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023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A95831C67C1F49A63830D46CEEFC47" ma:contentTypeVersion="15" ma:contentTypeDescription="Create a new document." ma:contentTypeScope="" ma:versionID="bbf78082f8ba35670df07a419125eff7">
  <xsd:schema xmlns:xsd="http://www.w3.org/2001/XMLSchema" xmlns:xs="http://www.w3.org/2001/XMLSchema" xmlns:p="http://schemas.microsoft.com/office/2006/metadata/properties" xmlns:ns2="780dd740-2a82-49f2-b34e-0f0b8ef41c97" xmlns:ns3="ecafb041-7b9d-439a-8cdd-f9a452ab7edc" targetNamespace="http://schemas.microsoft.com/office/2006/metadata/properties" ma:root="true" ma:fieldsID="d220087f95590e6d2bc7d603ae3257bc" ns2:_="" ns3:_="">
    <xsd:import namespace="780dd740-2a82-49f2-b34e-0f0b8ef41c97"/>
    <xsd:import namespace="ecafb041-7b9d-439a-8cdd-f9a452ab7e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dd740-2a82-49f2-b34e-0f0b8ef41c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06a2288-f1f4-4ccb-ab8f-9cece6de28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afb041-7b9d-439a-8cdd-f9a452ab7ed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6119fa1-f1ca-493b-a560-8b92f64b20a9}" ma:internalName="TaxCatchAll" ma:showField="CatchAllData" ma:web="ecafb041-7b9d-439a-8cdd-f9a452ab7e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cafb041-7b9d-439a-8cdd-f9a452ab7edc" xsi:nil="true"/>
    <lcf76f155ced4ddcb4097134ff3c332f xmlns="780dd740-2a82-49f2-b34e-0f0b8ef41c9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F1D4828-5F43-4E8C-B927-C725A39FC807}"/>
</file>

<file path=customXml/itemProps2.xml><?xml version="1.0" encoding="utf-8"?>
<ds:datastoreItem xmlns:ds="http://schemas.openxmlformats.org/officeDocument/2006/customXml" ds:itemID="{BFD83AA9-9436-4C31-BA5B-4F26F36E38E5}"/>
</file>

<file path=customXml/itemProps3.xml><?xml version="1.0" encoding="utf-8"?>
<ds:datastoreItem xmlns:ds="http://schemas.openxmlformats.org/officeDocument/2006/customXml" ds:itemID="{258AC73C-404D-472C-9748-9C8AFC7E0DE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3080</TotalTime>
  <Words>845</Words>
  <Application>Microsoft Office PowerPoint</Application>
  <PresentationFormat>On-screen Show (4:3)</PresentationFormat>
  <Paragraphs>193</Paragraphs>
  <Slides>27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Essential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Locklin, Linda@Coastal</dc:creator>
  <cp:lastModifiedBy>Coastal IT Testuser</cp:lastModifiedBy>
  <cp:revision>208</cp:revision>
  <dcterms:created xsi:type="dcterms:W3CDTF">2014-01-23T22:12:33Z</dcterms:created>
  <dcterms:modified xsi:type="dcterms:W3CDTF">2018-12-12T19:06:49Z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0x01010058A95831C67C1F49A63830D46CEEFC47</vt:lpwstr>
  </property>
</Properties>
</file>